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4"/>
  </p:notesMasterIdLst>
  <p:sldIdLst>
    <p:sldId id="256" r:id="rId2"/>
    <p:sldId id="348" r:id="rId3"/>
    <p:sldId id="332" r:id="rId4"/>
    <p:sldId id="336" r:id="rId5"/>
    <p:sldId id="337" r:id="rId6"/>
    <p:sldId id="323" r:id="rId7"/>
    <p:sldId id="334" r:id="rId8"/>
    <p:sldId id="339" r:id="rId9"/>
    <p:sldId id="343" r:id="rId10"/>
    <p:sldId id="347" r:id="rId11"/>
    <p:sldId id="329" r:id="rId12"/>
    <p:sldId id="349" r:id="rId13"/>
  </p:sldIdLst>
  <p:sldSz cx="9144000" cy="5143500" type="screen16x9"/>
  <p:notesSz cx="6858000" cy="9144000"/>
  <p:embeddedFontLst>
    <p:embeddedFont>
      <p:font typeface="Titillium Web" panose="020B0604020202020204" charset="0"/>
      <p:regular r:id="rId15"/>
      <p:bold r:id="rId16"/>
      <p:italic r:id="rId17"/>
      <p:boldItalic r:id="rId18"/>
    </p:embeddedFont>
    <p:embeddedFont>
      <p:font typeface="Titillium Web ExtraLight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11A479-4BED-4E89-90C1-5CF228A2F4A6}">
  <a:tblStyle styleId="{BE11A479-4BED-4E89-90C1-5CF228A2F4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2401" autoAdjust="0"/>
  </p:normalViewPr>
  <p:slideViewPr>
    <p:cSldViewPr snapToGrid="0">
      <p:cViewPr varScale="1">
        <p:scale>
          <a:sx n="104" d="100"/>
          <a:sy n="104" d="100"/>
        </p:scale>
        <p:origin x="871" y="41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png>
</file>

<file path=ppt/media/image3.png>
</file>

<file path=ppt/media/image4.gif>
</file>

<file path=ppt/media/image5.gi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Shape 7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Shape 7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Shape 8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Shape 8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“AI has a lot of potential in diagnostics since the modern data revolution… each medical device from MRI scanners to Glucose Meters record data to send to a doctor or to store for a patient. AI can capitalize on this information to form predictions.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0354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330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318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Shape 8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Shape 8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06002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Shape 1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Shape 13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Shape 46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Shape 47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Shape 113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0" t="0" r="0" b="0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465573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9pPr>
          </a:lstStyle>
          <a:p>
            <a:endParaRPr/>
          </a:p>
        </p:txBody>
      </p:sp>
      <p:grpSp>
        <p:nvGrpSpPr>
          <p:cNvPr id="117" name="Shape 117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18" name="Shape 118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Shape 151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152" name="Shape 15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Shape 225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6" name="Shape 226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227" name="Shape 227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Shape 260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261" name="Shape 261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Shape 327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0" t="0" r="0" b="0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Shape 328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69657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" name="Shape 337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338" name="Shape 338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Shape 371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372" name="Shape 37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Shape 438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0" t="0" r="0" b="0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Shape 439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739675" y="1218009"/>
            <a:ext cx="3730800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1" name="Shape 441"/>
          <p:cNvSpPr txBox="1">
            <a:spLocks noGrp="1"/>
          </p:cNvSpPr>
          <p:nvPr>
            <p:ph type="body" idx="2"/>
          </p:nvPr>
        </p:nvSpPr>
        <p:spPr>
          <a:xfrm>
            <a:off x="4694997" y="1218009"/>
            <a:ext cx="3730800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2" name="Shape 442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01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6557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0" t="0" r="0" b="0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3" r:id="rId3"/>
    <p:sldLayoutId id="2147483665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Shape 779"/>
          <p:cNvSpPr txBox="1">
            <a:spLocks noGrp="1"/>
          </p:cNvSpPr>
          <p:nvPr>
            <p:ph type="ctrTitle"/>
          </p:nvPr>
        </p:nvSpPr>
        <p:spPr>
          <a:xfrm>
            <a:off x="696524" y="867345"/>
            <a:ext cx="8116969" cy="20316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PDGAN: MRI Image Synthesis for the Diagnosis of Parkinson’s Disease</a:t>
            </a:r>
            <a:endParaRPr sz="4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372FF-CBFE-4C76-9036-BB52AF7C60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D87C8-CDAE-4B6E-A29B-A5547852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ED388-D274-4BF5-979C-B879A11DC0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Compiled Model attained an average accuracy of 96.62% over 8 folds</a:t>
            </a:r>
          </a:p>
          <a:p>
            <a:pPr lvl="1"/>
            <a:r>
              <a:rPr lang="en-US" dirty="0"/>
              <a:t>Sensitivity: 97.41%, Specificity: 94.59%</a:t>
            </a:r>
          </a:p>
          <a:p>
            <a:r>
              <a:rPr lang="en-US" dirty="0"/>
              <a:t>16% Higher than current clinical diagnosis</a:t>
            </a:r>
          </a:p>
        </p:txBody>
      </p:sp>
      <p:pic>
        <p:nvPicPr>
          <p:cNvPr id="2050" name="Picture 2" descr="ROC2">
            <a:extLst>
              <a:ext uri="{FF2B5EF4-FFF2-40B4-BE49-F238E27FC236}">
                <a16:creationId xmlns:a16="http://schemas.microsoft.com/office/drawing/2014/main" id="{EDC1ECF9-A0A3-4A6E-886A-00C5FF09B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0" t="5452" r="8609" b="2008"/>
          <a:stretch>
            <a:fillRect/>
          </a:stretch>
        </p:blipFill>
        <p:spPr bwMode="auto">
          <a:xfrm>
            <a:off x="5841025" y="2936747"/>
            <a:ext cx="2669677" cy="210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32952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3AD6-E92B-4B62-814E-CD0A54E0A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in Diagnostics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2A120-7218-4077-828A-A6038BBC51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it Replace Doctors?</a:t>
            </a:r>
          </a:p>
          <a:p>
            <a:pPr lvl="1"/>
            <a:r>
              <a:rPr lang="en-US" dirty="0"/>
              <a:t> Loss of Jobs?</a:t>
            </a:r>
          </a:p>
          <a:p>
            <a:r>
              <a:rPr lang="en-US" dirty="0"/>
              <a:t>How can we justify outputs? </a:t>
            </a:r>
          </a:p>
          <a:p>
            <a:pPr lvl="1"/>
            <a:r>
              <a:rPr lang="en-US" dirty="0"/>
              <a:t>Trust among patients?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6245AE-88AC-4E1A-BB94-3CF5E54E6D2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How can we scale this?</a:t>
            </a:r>
          </a:p>
          <a:p>
            <a:r>
              <a:rPr lang="en-US" dirty="0"/>
              <a:t> What should be prioritized? </a:t>
            </a:r>
          </a:p>
          <a:p>
            <a:r>
              <a:rPr lang="en-US" dirty="0"/>
              <a:t>What happens if the AI is wrong?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C1684-33C2-42C7-9B41-BE5F556417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2521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D711C-E930-4FC2-A85F-F665EF2A8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PDGAN’s Contributions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DB6808-98FF-4D2C-9325-E92C787C8B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9675" y="1218009"/>
            <a:ext cx="7846900" cy="2853900"/>
          </a:xfrm>
        </p:spPr>
        <p:txBody>
          <a:bodyPr/>
          <a:lstStyle/>
          <a:p>
            <a:r>
              <a:rPr lang="en-US" dirty="0"/>
              <a:t>Creating an early detection system for PD</a:t>
            </a:r>
          </a:p>
          <a:p>
            <a:pPr lvl="1"/>
            <a:r>
              <a:rPr lang="en-US" dirty="0"/>
              <a:t>Provisionally Patented</a:t>
            </a:r>
          </a:p>
          <a:p>
            <a:pPr lvl="1"/>
            <a:r>
              <a:rPr lang="en-US" dirty="0"/>
              <a:t>Talking with Michael J Fox Foundation</a:t>
            </a:r>
          </a:p>
          <a:p>
            <a:pPr lvl="1"/>
            <a:r>
              <a:rPr lang="en-US" dirty="0"/>
              <a:t>Backend for sharable system complete</a:t>
            </a:r>
          </a:p>
          <a:p>
            <a:r>
              <a:rPr lang="en-US" dirty="0"/>
              <a:t>Applications to other Diseases</a:t>
            </a:r>
          </a:p>
          <a:p>
            <a:pPr lvl="1"/>
            <a:r>
              <a:rPr lang="en-US" dirty="0"/>
              <a:t>Data Augmentation problem solved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9F064B-4298-4C5A-84BF-D61EC1FB4C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51097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Shape 840"/>
          <p:cNvSpPr txBox="1">
            <a:spLocks noGrp="1"/>
          </p:cNvSpPr>
          <p:nvPr>
            <p:ph type="body" idx="1"/>
          </p:nvPr>
        </p:nvSpPr>
        <p:spPr>
          <a:xfrm>
            <a:off x="739675" y="1218009"/>
            <a:ext cx="7587776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dirty="0"/>
              <a:t>Large amount of data perfect for AI</a:t>
            </a:r>
          </a:p>
          <a:p>
            <a:pPr marL="342900" indent="-342900"/>
            <a:r>
              <a:rPr lang="en-US" dirty="0"/>
              <a:t>Room for improvement</a:t>
            </a:r>
          </a:p>
          <a:p>
            <a:pPr marL="342900" indent="-342900"/>
            <a:r>
              <a:rPr lang="en-US" dirty="0"/>
              <a:t>Millions of lives affected by improvements in this field</a:t>
            </a:r>
          </a:p>
          <a:p>
            <a:pPr marL="342900" indent="-342900"/>
            <a:endParaRPr dirty="0"/>
          </a:p>
        </p:txBody>
      </p:sp>
      <p:sp>
        <p:nvSpPr>
          <p:cNvPr id="841" name="Shape 84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AI in Diagnostics</a:t>
            </a:r>
            <a:endParaRPr dirty="0"/>
          </a:p>
        </p:txBody>
      </p:sp>
      <p:sp>
        <p:nvSpPr>
          <p:cNvPr id="843" name="Shape 843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5589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8CD958-F3AF-456A-B9AC-A68EF6D516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F0684B-4125-4BD0-B98A-8158D510D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CB8C8-8C22-428D-928E-549D46381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Parkinson’s Disease is one of the most common neurodegenerative disorders</a:t>
            </a:r>
          </a:p>
          <a:p>
            <a:r>
              <a:rPr lang="en-US" dirty="0"/>
              <a:t>Despite its prevalence, it’s diagnostic method hasn’t drastically improved in the past </a:t>
            </a:r>
            <a:r>
              <a:rPr lang="en-US" b="1" dirty="0"/>
              <a:t>20</a:t>
            </a:r>
            <a:r>
              <a:rPr lang="en-US" dirty="0"/>
              <a:t> years</a:t>
            </a:r>
          </a:p>
          <a:p>
            <a:pPr lvl="1"/>
            <a:r>
              <a:rPr lang="en-US" dirty="0"/>
              <a:t>Accuracy: 80.6%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593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32FE4F-4C47-4D33-84AF-4222BBCE8E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210412-2E00-46EF-AA57-0350982B0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Approach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EE1DE-872D-4447-B4BE-0003A87C7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Root Cause of Parkinson’s </a:t>
            </a:r>
            <a:r>
              <a:rPr lang="en-US" dirty="0">
                <a:sym typeface="Wingdings" panose="05000000000000000000" pitchFamily="2" charset="2"/>
              </a:rPr>
              <a:t> Brain</a:t>
            </a:r>
          </a:p>
          <a:p>
            <a:r>
              <a:rPr lang="en-US" dirty="0">
                <a:sym typeface="Wingdings" panose="05000000000000000000" pitchFamily="2" charset="2"/>
              </a:rPr>
              <a:t>Analyze MRI scans for signs of early PD</a:t>
            </a:r>
          </a:p>
          <a:p>
            <a:r>
              <a:rPr lang="en-US" dirty="0">
                <a:sym typeface="Wingdings" panose="05000000000000000000" pitchFamily="2" charset="2"/>
              </a:rPr>
              <a:t>Used USC’s PPMI Project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Hundreds of MRIs from a diverse population</a:t>
            </a:r>
          </a:p>
          <a:p>
            <a:r>
              <a:rPr lang="en-US" dirty="0">
                <a:sym typeface="Wingdings" panose="05000000000000000000" pitchFamily="2" charset="2"/>
              </a:rPr>
              <a:t>Image analysis used Convolutional Neural Networks </a:t>
            </a:r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DCB7E09-32FC-4F1C-B9CF-00E2AF47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09" y="3420780"/>
            <a:ext cx="7946193" cy="1581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8738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6F3D7A-80F3-48D9-8424-83262154AD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C95C42-F039-4262-91A5-F10223CB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8C75E-C13E-42C7-9BFD-AA993B169B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Best model has final accuracy of 90.2%</a:t>
            </a:r>
          </a:p>
          <a:p>
            <a:r>
              <a:rPr lang="en-US" dirty="0"/>
              <a:t>Higher than clinical accuracy, but improvements could be made.</a:t>
            </a:r>
          </a:p>
        </p:txBody>
      </p:sp>
      <p:pic>
        <p:nvPicPr>
          <p:cNvPr id="1026" name="Picture 2" descr="ROC1">
            <a:extLst>
              <a:ext uri="{FF2B5EF4-FFF2-40B4-BE49-F238E27FC236}">
                <a16:creationId xmlns:a16="http://schemas.microsoft.com/office/drawing/2014/main" id="{8B7C6FC4-4414-4CE2-83C3-095415333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6" t="4474" r="8542" b="1219"/>
          <a:stretch>
            <a:fillRect/>
          </a:stretch>
        </p:blipFill>
        <p:spPr bwMode="auto">
          <a:xfrm>
            <a:off x="6083576" y="2757889"/>
            <a:ext cx="2740910" cy="217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27" name="Picture 3" descr="Loss">
            <a:extLst>
              <a:ext uri="{FF2B5EF4-FFF2-40B4-BE49-F238E27FC236}">
                <a16:creationId xmlns:a16="http://schemas.microsoft.com/office/drawing/2014/main" id="{AFC88F9F-DBC2-4220-8288-FA5127A28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9" t="11067" r="9978" b="3767"/>
          <a:stretch>
            <a:fillRect/>
          </a:stretch>
        </p:blipFill>
        <p:spPr bwMode="auto">
          <a:xfrm>
            <a:off x="3096363" y="2757889"/>
            <a:ext cx="2891138" cy="217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8292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Shape 807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Can We Do Better?</a:t>
            </a:r>
            <a:endParaRPr sz="4000" dirty="0"/>
          </a:p>
        </p:txBody>
      </p:sp>
      <p:sp>
        <p:nvSpPr>
          <p:cNvPr id="809" name="Shape 809"/>
          <p:cNvSpPr/>
          <p:nvPr/>
        </p:nvSpPr>
        <p:spPr>
          <a:xfrm>
            <a:off x="6898679" y="1890725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rgbClr val="6E86B6"/>
                </a:solidFill>
                <a:latin typeface="Titillium Web"/>
              </a:rPr>
              <a:t>2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6675B0-B99A-4029-82F0-2E6B2022DF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23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8CD958-F3AF-456A-B9AC-A68EF6D516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F0684B-4125-4BD0-B98A-8158D510D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Initial Attempts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CB8C8-8C22-428D-928E-549D46381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Lack of available data</a:t>
            </a:r>
          </a:p>
          <a:p>
            <a:pPr lvl="1"/>
            <a:r>
              <a:rPr lang="en-US" dirty="0"/>
              <a:t>Hundreds, instead of thousands, of samples</a:t>
            </a:r>
          </a:p>
          <a:p>
            <a:pPr marL="7620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“Off-the-shelf” classification models</a:t>
            </a:r>
          </a:p>
          <a:p>
            <a:pPr lvl="1"/>
            <a:r>
              <a:rPr lang="en-US" dirty="0"/>
              <a:t>Initially used 3D-adapted VGG19, </a:t>
            </a:r>
            <a:r>
              <a:rPr lang="en-US" dirty="0" err="1"/>
              <a:t>GoogleNet</a:t>
            </a:r>
            <a:r>
              <a:rPr lang="en-US" dirty="0"/>
              <a:t>, Resnet for classification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7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EF0CDF-1BE1-4FF3-8F3A-7471CE7391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C760AA6-45C6-4AE7-A26B-A4E1284DB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00D7-13DC-4DB3-8DC6-CE210ED19E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GANs are a flavor of generative networks</a:t>
            </a:r>
          </a:p>
          <a:p>
            <a:pPr lvl="1"/>
            <a:r>
              <a:rPr lang="en-US" dirty="0"/>
              <a:t>Adversarial – comprise of two different networks</a:t>
            </a:r>
          </a:p>
          <a:p>
            <a:pPr lvl="1"/>
            <a:r>
              <a:rPr lang="en-US" dirty="0"/>
              <a:t>Has a variety of applications in different fields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BF51DC-E6F9-46A3-9A29-3877BFEC9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6485" y="2743199"/>
            <a:ext cx="3738790" cy="21061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8D0642-0EBE-468E-9EE6-693A5BD08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23" y="2743199"/>
            <a:ext cx="3738790" cy="210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466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BE7C91-BD24-4C98-94AD-7FB9799C7D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E593D9-93BD-4691-88D0-AEED53B39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Updated 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BACC00-9106-4A1C-8092-06EAB35A22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the generated image, all of the “off-the-shelf” models improved accuracy.</a:t>
            </a:r>
          </a:p>
          <a:p>
            <a:pPr lvl="1"/>
            <a:r>
              <a:rPr lang="en-US" dirty="0"/>
              <a:t>The testing set was completely real images</a:t>
            </a:r>
          </a:p>
          <a:p>
            <a:pPr lvl="1"/>
            <a:r>
              <a:rPr lang="en-US" dirty="0"/>
              <a:t>Some models looked for different features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842104-4519-4B3F-94A4-DFF7324BE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204926"/>
              </p:ext>
            </p:extLst>
          </p:nvPr>
        </p:nvGraphicFramePr>
        <p:xfrm>
          <a:off x="3729162" y="2947134"/>
          <a:ext cx="5075140" cy="2133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8785">
                  <a:extLst>
                    <a:ext uri="{9D8B030D-6E8A-4147-A177-3AD203B41FA5}">
                      <a16:colId xmlns:a16="http://schemas.microsoft.com/office/drawing/2014/main" val="3492587235"/>
                    </a:ext>
                  </a:extLst>
                </a:gridCol>
                <a:gridCol w="1268785">
                  <a:extLst>
                    <a:ext uri="{9D8B030D-6E8A-4147-A177-3AD203B41FA5}">
                      <a16:colId xmlns:a16="http://schemas.microsoft.com/office/drawing/2014/main" val="2478058859"/>
                    </a:ext>
                  </a:extLst>
                </a:gridCol>
                <a:gridCol w="1268785">
                  <a:extLst>
                    <a:ext uri="{9D8B030D-6E8A-4147-A177-3AD203B41FA5}">
                      <a16:colId xmlns:a16="http://schemas.microsoft.com/office/drawing/2014/main" val="1978420616"/>
                    </a:ext>
                  </a:extLst>
                </a:gridCol>
                <a:gridCol w="1268785">
                  <a:extLst>
                    <a:ext uri="{9D8B030D-6E8A-4147-A177-3AD203B41FA5}">
                      <a16:colId xmlns:a16="http://schemas.microsoft.com/office/drawing/2014/main" val="3471947560"/>
                    </a:ext>
                  </a:extLst>
                </a:gridCol>
              </a:tblGrid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737554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VGG-19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89.29%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91.32%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85.24%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86970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VGG-19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94.83%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91.89%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008736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GoogLeNet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84.97%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86.21%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81.08%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672226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GoogLeNet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92.24%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89.19%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120755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Resnet-50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92.24%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78.38%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333787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Resnet-50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89.54%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87.93%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94.59%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3683910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CEC1A3BA-63B9-4633-B541-65A176732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63" y="2974555"/>
            <a:ext cx="3521337" cy="2056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4362919"/>
      </p:ext>
    </p:extLst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1341</TotalTime>
  <Words>417</Words>
  <Application>Microsoft Office PowerPoint</Application>
  <PresentationFormat>On-screen Show (16:9)</PresentationFormat>
  <Paragraphs>92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Titillium Web ExtraLight</vt:lpstr>
      <vt:lpstr>Titillium Web</vt:lpstr>
      <vt:lpstr>Arial</vt:lpstr>
      <vt:lpstr>Times New Roman</vt:lpstr>
      <vt:lpstr>Thaliard template</vt:lpstr>
      <vt:lpstr>PDGAN: MRI Image Synthesis for the Diagnosis of Parkinson’s Disease</vt:lpstr>
      <vt:lpstr>AI in Diagnostics</vt:lpstr>
      <vt:lpstr>Background</vt:lpstr>
      <vt:lpstr>Initial Approach</vt:lpstr>
      <vt:lpstr>Initial Results</vt:lpstr>
      <vt:lpstr>Can We Do Better?</vt:lpstr>
      <vt:lpstr>Problems with Initial Attempts</vt:lpstr>
      <vt:lpstr>Generative Adversarial Networks</vt:lpstr>
      <vt:lpstr>Updated Results</vt:lpstr>
      <vt:lpstr>Overall Results</vt:lpstr>
      <vt:lpstr>AI in Diagnostics</vt:lpstr>
      <vt:lpstr>PDGAN’s Contributions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Artificial Intelligence in the field of Diagnostics </dc:title>
  <cp:lastModifiedBy>Neeyanth Kopparapu</cp:lastModifiedBy>
  <cp:revision>90</cp:revision>
  <dcterms:modified xsi:type="dcterms:W3CDTF">2019-04-21T20:22:53Z</dcterms:modified>
</cp:coreProperties>
</file>